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43"/>
  </p:notesMasterIdLst>
  <p:sldIdLst>
    <p:sldId id="258" r:id="rId2"/>
    <p:sldId id="343" r:id="rId3"/>
    <p:sldId id="390" r:id="rId4"/>
    <p:sldId id="391" r:id="rId5"/>
    <p:sldId id="392" r:id="rId6"/>
    <p:sldId id="394" r:id="rId7"/>
    <p:sldId id="393" r:id="rId8"/>
    <p:sldId id="395" r:id="rId9"/>
    <p:sldId id="404" r:id="rId10"/>
    <p:sldId id="396" r:id="rId11"/>
    <p:sldId id="397" r:id="rId12"/>
    <p:sldId id="399" r:id="rId13"/>
    <p:sldId id="400" r:id="rId14"/>
    <p:sldId id="401" r:id="rId15"/>
    <p:sldId id="365" r:id="rId16"/>
    <p:sldId id="366" r:id="rId17"/>
    <p:sldId id="367" r:id="rId18"/>
    <p:sldId id="402" r:id="rId19"/>
    <p:sldId id="403"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63"/>
  </p:normalViewPr>
  <p:slideViewPr>
    <p:cSldViewPr snapToGrid="0" snapToObjects="1" showGuides="1">
      <p:cViewPr varScale="1">
        <p:scale>
          <a:sx n="115" d="100"/>
          <a:sy n="115" d="100"/>
        </p:scale>
        <p:origin x="232" y="240"/>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206559846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12:  </a:t>
            </a:r>
            <a:r>
              <a:rPr lang="en-US" i="1" dirty="0"/>
              <a:t>k</a:t>
            </a:r>
            <a:r>
              <a:rPr lang="en-US" dirty="0"/>
              <a:t>-NN Classification and </a:t>
            </a:r>
            <a:br>
              <a:rPr lang="en-US" dirty="0"/>
            </a:br>
            <a:r>
              <a:rPr lang="en-US" dirty="0"/>
              <a:t>Dealing with Missingness</a:t>
            </a:r>
            <a:br>
              <a:rPr lang="en-US" dirty="0"/>
            </a:br>
            <a:endParaRPr lang="en-US" dirty="0"/>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
        <p:nvSpPr>
          <p:cNvPr id="4" name="Rectangle 3">
            <a:extLst>
              <a:ext uri="{FF2B5EF4-FFF2-40B4-BE49-F238E27FC236}">
                <a16:creationId xmlns:a16="http://schemas.microsoft.com/office/drawing/2014/main" id="{BFBED3C8-F35F-4E4A-8618-1A95DB17072A}"/>
              </a:ext>
            </a:extLst>
          </p:cNvPr>
          <p:cNvSpPr/>
          <p:nvPr/>
        </p:nvSpPr>
        <p:spPr>
          <a:xfrm>
            <a:off x="5152747" y="1688523"/>
            <a:ext cx="2581412" cy="523220"/>
          </a:xfrm>
          <a:prstGeom prst="rect">
            <a:avLst/>
          </a:prstGeom>
        </p:spPr>
        <p:txBody>
          <a:bodyPr wrap="none">
            <a:spAutoFit/>
          </a:bodyPr>
          <a:lstStyle/>
          <a:p>
            <a:r>
              <a:rPr lang="en-US" sz="2800" dirty="0"/>
              <a:t>With a coin flip! </a:t>
            </a:r>
          </a:p>
        </p:txBody>
      </p:sp>
      <p:sp>
        <p:nvSpPr>
          <p:cNvPr id="5" name="Rectangle 4">
            <a:extLst>
              <a:ext uri="{FF2B5EF4-FFF2-40B4-BE49-F238E27FC236}">
                <a16:creationId xmlns:a16="http://schemas.microsoft.com/office/drawing/2014/main" id="{40DA5A31-B977-AD43-A16D-752A51A940F0}"/>
              </a:ext>
            </a:extLst>
          </p:cNvPr>
          <p:cNvSpPr/>
          <p:nvPr/>
        </p:nvSpPr>
        <p:spPr>
          <a:xfrm>
            <a:off x="1295400" y="3143220"/>
            <a:ext cx="8884920" cy="954107"/>
          </a:xfrm>
          <a:prstGeom prst="rect">
            <a:avLst/>
          </a:prstGeom>
        </p:spPr>
        <p:txBody>
          <a:bodyPr wrap="square">
            <a:spAutoFit/>
          </a:bodyPr>
          <a:lstStyle/>
          <a:p>
            <a:r>
              <a:rPr lang="en-US" sz="2800" dirty="0"/>
              <a:t>If one category is much more common than the others then all the predictions may be the same! </a:t>
            </a:r>
          </a:p>
        </p:txBody>
      </p:sp>
      <p:sp>
        <p:nvSpPr>
          <p:cNvPr id="6" name="Rectangle 5">
            <a:extLst>
              <a:ext uri="{FF2B5EF4-FFF2-40B4-BE49-F238E27FC236}">
                <a16:creationId xmlns:a16="http://schemas.microsoft.com/office/drawing/2014/main" id="{6E9888BF-F111-5E4F-9399-B275C3E1383B}"/>
              </a:ext>
            </a:extLst>
          </p:cNvPr>
          <p:cNvSpPr/>
          <p:nvPr/>
        </p:nvSpPr>
        <p:spPr>
          <a:xfrm>
            <a:off x="1295400" y="4551750"/>
            <a:ext cx="9311640" cy="954107"/>
          </a:xfrm>
          <a:prstGeom prst="rect">
            <a:avLst/>
          </a:prstGeom>
        </p:spPr>
        <p:txBody>
          <a:bodyPr wrap="square">
            <a:spAutoFit/>
          </a:bodyPr>
          <a:lstStyle/>
          <a:p>
            <a:r>
              <a:rPr lang="en-US" sz="2800" dirty="0"/>
              <a:t>Rather than classifying with the most likely group, use a biased coin flip to decide which group to classify to.</a:t>
            </a:r>
          </a:p>
        </p:txBody>
      </p:sp>
    </p:spTree>
    <p:extLst>
      <p:ext uri="{BB962C8B-B14F-4D97-AF65-F5344CB8AC3E}">
        <p14:creationId xmlns:p14="http://schemas.microsoft.com/office/powerpoint/2010/main" val="25147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xmlns="">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2"/>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1640052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endParaRPr lang="en-US" sz="1200" dirty="0"/>
          </a:p>
          <a:p>
            <a:r>
              <a:rPr lang="en-US" dirty="0"/>
              <a:t>1. Differences in variability in our predictors! </a:t>
            </a:r>
          </a:p>
          <a:p>
            <a:r>
              <a:rPr lang="en-US" dirty="0"/>
              <a:t>2. Having a mixture of quantitative and categorical predictors. </a:t>
            </a:r>
          </a:p>
          <a:p>
            <a:endParaRPr lang="en-US" sz="1200" dirty="0"/>
          </a:p>
          <a:p>
            <a:r>
              <a:rPr lang="en-US" dirty="0"/>
              <a:t>So what should be good practice? To determine closest neighbors when </a:t>
            </a:r>
            <a:r>
              <a:rPr lang="en-US" i="1" dirty="0"/>
              <a:t>p</a:t>
            </a:r>
            <a:r>
              <a:rPr lang="en-US" dirty="0"/>
              <a:t> &gt; 1, you should first standardize the predictors! And you can even standardize the binaries if you want to include them. </a:t>
            </a:r>
          </a:p>
          <a:p>
            <a:endParaRPr lang="en-US" sz="1200" dirty="0"/>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221141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19491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326994"/>
            <a:ext cx="10327008" cy="5226205"/>
          </a:xfrm>
        </p:spPr>
        <p:txBody>
          <a:bodyPr/>
          <a:lstStyle/>
          <a:p>
            <a:r>
              <a:rPr lang="en-US" dirty="0"/>
              <a:t>What will the classification boundaries look line in </a:t>
            </a:r>
            <a:r>
              <a:rPr lang="en-US" i="1" dirty="0"/>
              <a:t>k</a:t>
            </a:r>
            <a:r>
              <a:rPr lang="en-US" dirty="0"/>
              <a:t>-NN classification?  With one predictors?  With 2 predictors?  With 3+ predictors?</a:t>
            </a:r>
          </a:p>
          <a:p>
            <a:endParaRPr lang="en-US" sz="900" dirty="0"/>
          </a:p>
          <a:p>
            <a:r>
              <a:rPr lang="en-US" dirty="0"/>
              <a:t>How can we visualize these?  In 1D?  In 2D?  In 3D+?</a:t>
            </a:r>
          </a:p>
          <a:p>
            <a:endParaRPr lang="en-US" sz="900" dirty="0"/>
          </a:p>
          <a:p>
            <a:r>
              <a:rPr lang="en-US" dirty="0"/>
              <a:t>How do they compare to Logistic </a:t>
            </a:r>
            <a:br>
              <a:rPr lang="en-US" dirty="0"/>
            </a:br>
            <a:r>
              <a:rPr lang="en-US" dirty="0"/>
              <a:t>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6426498" y="2898202"/>
            <a:ext cx="4733925" cy="3246120"/>
          </a:xfrm>
          <a:prstGeom prst="rect">
            <a:avLst/>
          </a:prstGeom>
        </p:spPr>
      </p:pic>
    </p:spTree>
    <p:extLst>
      <p:ext uri="{BB962C8B-B14F-4D97-AF65-F5344CB8AC3E}">
        <p14:creationId xmlns:p14="http://schemas.microsoft.com/office/powerpoint/2010/main" val="258108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2686077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a:t>
            </a:r>
            <a:r>
              <a:rPr lang="en-US" dirty="0" err="1"/>
              <a:t>statsmodels</a:t>
            </a:r>
            <a:r>
              <a:rPr lang="en-US" dirty="0"/>
              <a:t> and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p:txBody>
      </p:sp>
    </p:spTree>
    <p:extLst>
      <p:ext uri="{BB962C8B-B14F-4D97-AF65-F5344CB8AC3E}">
        <p14:creationId xmlns:p14="http://schemas.microsoft.com/office/powerpoint/2010/main" val="415376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What are the simplest ways to handle missing data?</a:t>
            </a:r>
          </a:p>
          <a:p>
            <a:endParaRPr lang="en-US" sz="900" dirty="0"/>
          </a:p>
          <a:p>
            <a:pPr marL="514350" indent="-514350">
              <a:buFont typeface="Arial" panose="020B0604020202020204" pitchFamily="34" charset="0"/>
              <a:buChar char="•"/>
            </a:pPr>
            <a:r>
              <a:rPr lang="en-US" dirty="0"/>
              <a:t>Drop the observations that have any missing values.</a:t>
            </a:r>
          </a:p>
          <a:p>
            <a:pPr marL="1257270" lvl="1" indent="-514350">
              <a:buFont typeface="Arial" panose="020B0604020202020204" pitchFamily="34" charset="0"/>
              <a:buChar char="•"/>
            </a:pPr>
            <a:r>
              <a:rPr lang="en-US" dirty="0"/>
              <a:t>Use </a:t>
            </a:r>
            <a:r>
              <a:rPr lang="en-US" dirty="0" err="1"/>
              <a:t>pd.DataFrame.dropna</a:t>
            </a:r>
            <a:r>
              <a:rPr lang="en-US" dirty="0"/>
              <a:t>(axis=0)</a:t>
            </a:r>
          </a:p>
          <a:p>
            <a:pPr marL="514350" indent="-514350">
              <a:buFont typeface="Arial" panose="020B0604020202020204" pitchFamily="34" charset="0"/>
              <a:buChar char="•"/>
            </a:pPr>
            <a:r>
              <a:rPr lang="en-US" dirty="0"/>
              <a:t>Impute the mean/median (if quantitative) or most common class (if categorical) for all missing values.</a:t>
            </a:r>
          </a:p>
          <a:p>
            <a:pPr marL="1257270" lvl="1" indent="-514350">
              <a:buFont typeface="Arial" panose="020B0604020202020204" pitchFamily="34" charset="0"/>
              <a:buChar char="•"/>
            </a:pPr>
            <a:r>
              <a:rPr lang="en-US" dirty="0"/>
              <a:t>Use </a:t>
            </a:r>
            <a:r>
              <a:rPr lang="en-US" dirty="0" err="1"/>
              <a:t>pd.DataFrame.fillna</a:t>
            </a:r>
            <a:r>
              <a:rPr lang="en-US" dirty="0"/>
              <a:t>(value=</a:t>
            </a:r>
            <a:r>
              <a:rPr lang="en-US" dirty="0" err="1"/>
              <a:t>x.mean</a:t>
            </a:r>
            <a:r>
              <a:rPr lang="en-US" dirty="0"/>
              <a:t>())</a:t>
            </a:r>
          </a:p>
          <a:p>
            <a:pPr lvl="1" indent="0">
              <a:buNone/>
            </a:pPr>
            <a:endParaRPr lang="en-US" sz="900" dirty="0"/>
          </a:p>
          <a:p>
            <a:r>
              <a:rPr lang="en-US" dirty="0"/>
              <a:t>How does </a:t>
            </a:r>
            <a:r>
              <a:rPr lang="en-US" dirty="0" err="1"/>
              <a:t>statsmodels</a:t>
            </a:r>
            <a:r>
              <a:rPr lang="en-US" dirty="0"/>
              <a:t> and </a:t>
            </a:r>
            <a:r>
              <a:rPr lang="en-US" dirty="0" err="1"/>
              <a:t>sklearn</a:t>
            </a:r>
            <a:r>
              <a:rPr lang="en-US" dirty="0"/>
              <a:t> handle these </a:t>
            </a:r>
            <a:r>
              <a:rPr lang="en-US" dirty="0" err="1"/>
              <a:t>NaNs</a:t>
            </a:r>
            <a:r>
              <a:rPr lang="en-US" dirty="0"/>
              <a:t>? </a:t>
            </a:r>
          </a:p>
          <a:p>
            <a:endParaRPr lang="en-US" sz="900" dirty="0"/>
          </a:p>
          <a:p>
            <a:r>
              <a:rPr lang="en-US" dirty="0"/>
              <a:t>What are some consequences in handling missingness in this fashion?</a:t>
            </a:r>
          </a:p>
        </p:txBody>
      </p:sp>
    </p:spTree>
    <p:extLst>
      <p:ext uri="{BB962C8B-B14F-4D97-AF65-F5344CB8AC3E}">
        <p14:creationId xmlns:p14="http://schemas.microsoft.com/office/powerpoint/2010/main" val="2949936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D593-735B-A042-9C05-2EA342C95437}"/>
              </a:ext>
            </a:extLst>
          </p:cNvPr>
          <p:cNvSpPr>
            <a:spLocks noGrp="1"/>
          </p:cNvSpPr>
          <p:nvPr>
            <p:ph type="title"/>
          </p:nvPr>
        </p:nvSpPr>
        <p:spPr/>
        <p:txBody>
          <a:bodyPr/>
          <a:lstStyle/>
          <a:p>
            <a:r>
              <a:rPr lang="en-US" dirty="0"/>
              <a:t>Missingness Indicator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2602E0-3880-0E4C-B285-D0F0703DAF70}"/>
                  </a:ext>
                </a:extLst>
              </p:cNvPr>
              <p:cNvSpPr>
                <a:spLocks noGrp="1"/>
              </p:cNvSpPr>
              <p:nvPr>
                <p:ph idx="1"/>
              </p:nvPr>
            </p:nvSpPr>
            <p:spPr>
              <a:xfrm>
                <a:off x="828908" y="1177758"/>
                <a:ext cx="4847064" cy="4687783"/>
              </a:xfrm>
            </p:spPr>
            <p:txBody>
              <a:bodyPr/>
              <a:lstStyle/>
              <a:p>
                <a:r>
                  <a:rPr lang="en-US" sz="2600" dirty="0"/>
                  <a:t>One simple way to handle missingness in a variable,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b="0" i="1" smtClean="0">
                            <a:latin typeface="Cambria Math" panose="02040503050406030204" pitchFamily="18" charset="0"/>
                          </a:rPr>
                          <m:t>𝑗</m:t>
                        </m:r>
                      </m:sub>
                    </m:sSub>
                  </m:oMath>
                </a14:m>
                <a:r>
                  <a:rPr lang="en-US" sz="2600" dirty="0"/>
                  <a:t>, is to impute a value (like 0 or </a:t>
                </a:r>
                <a14:m>
                  <m:oMath xmlns:m="http://schemas.openxmlformats.org/officeDocument/2006/math">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𝑗</m:t>
                            </m:r>
                          </m:sub>
                        </m:sSub>
                      </m:e>
                    </m:acc>
                  </m:oMath>
                </a14:m>
                <a:r>
                  <a:rPr lang="en-US" sz="2600" dirty="0"/>
                  <a:t>), then create a new variable,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r>
                          <a:rPr lang="en-US" sz="2600" b="0" i="1" smtClean="0">
                            <a:latin typeface="Cambria Math" panose="02040503050406030204" pitchFamily="18" charset="0"/>
                          </a:rPr>
                          <m:t>,</m:t>
                        </m:r>
                        <m:r>
                          <a:rPr lang="en-US" sz="2600" b="0" i="1" smtClean="0">
                            <a:latin typeface="Cambria Math" panose="02040503050406030204" pitchFamily="18" charset="0"/>
                          </a:rPr>
                          <m:t>𝑚𝑖𝑠𝑠</m:t>
                        </m:r>
                      </m:sub>
                    </m:sSub>
                  </m:oMath>
                </a14:m>
                <a:r>
                  <a:rPr lang="en-US" sz="2600" dirty="0"/>
                  <a:t>, that indicates this observation had a missing value.  If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sub>
                    </m:sSub>
                  </m:oMath>
                </a14:m>
                <a:r>
                  <a:rPr lang="en-US" sz="2600" dirty="0"/>
                  <a:t> is categorical then just impute 0.</a:t>
                </a:r>
              </a:p>
              <a:p>
                <a:endParaRPr lang="en-US" sz="900" dirty="0"/>
              </a:p>
              <a:p>
                <a:r>
                  <a:rPr lang="en-US" sz="2600" dirty="0"/>
                  <a:t>Then include both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r>
                          <a:rPr lang="en-US" sz="2600" i="1">
                            <a:latin typeface="Cambria Math" panose="02040503050406030204" pitchFamily="18" charset="0"/>
                          </a:rPr>
                          <m:t>,</m:t>
                        </m:r>
                        <m:r>
                          <a:rPr lang="en-US" sz="2600" i="1">
                            <a:latin typeface="Cambria Math" panose="02040503050406030204" pitchFamily="18" charset="0"/>
                          </a:rPr>
                          <m:t>𝑚𝑖𝑠𝑠</m:t>
                        </m:r>
                      </m:sub>
                    </m:sSub>
                  </m:oMath>
                </a14:m>
                <a:r>
                  <a:rPr lang="en-US" sz="2600" dirty="0"/>
                  <a:t> and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sub>
                    </m:sSub>
                  </m:oMath>
                </a14:m>
                <a:r>
                  <a:rPr lang="en-US" sz="2600" dirty="0"/>
                  <a:t> as predictors in any model.</a:t>
                </a:r>
              </a:p>
              <a:p>
                <a:endParaRPr lang="en-US" sz="900" dirty="0"/>
              </a:p>
              <a:p>
                <a:r>
                  <a:rPr lang="en-US" sz="2600" dirty="0"/>
                  <a:t>Illustration is to the right.</a:t>
                </a:r>
              </a:p>
            </p:txBody>
          </p:sp>
        </mc:Choice>
        <mc:Fallback xmlns="">
          <p:sp>
            <p:nvSpPr>
              <p:cNvPr id="3" name="Content Placeholder 2">
                <a:extLst>
                  <a:ext uri="{FF2B5EF4-FFF2-40B4-BE49-F238E27FC236}">
                    <a16:creationId xmlns:a16="http://schemas.microsoft.com/office/drawing/2014/main" id="{D22602E0-3880-0E4C-B285-D0F0703DAF70}"/>
                  </a:ext>
                </a:extLst>
              </p:cNvPr>
              <p:cNvSpPr>
                <a:spLocks noGrp="1" noRot="1" noChangeAspect="1" noMove="1" noResize="1" noEditPoints="1" noAdjustHandles="1" noChangeArrowheads="1" noChangeShapeType="1" noTextEdit="1"/>
              </p:cNvSpPr>
              <p:nvPr>
                <p:ph idx="1"/>
              </p:nvPr>
            </p:nvSpPr>
            <p:spPr>
              <a:xfrm>
                <a:off x="828908" y="1177758"/>
                <a:ext cx="4847064" cy="4687783"/>
              </a:xfrm>
              <a:blipFill>
                <a:blip r:embed="rId2"/>
                <a:stretch>
                  <a:fillRect l="-2089" t="-1081" r="-2872" b="-37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3148BF-3913-554D-9596-FAEC13A91294}"/>
              </a:ext>
            </a:extLst>
          </p:cNvPr>
          <p:cNvSpPr>
            <a:spLocks noGrp="1"/>
          </p:cNvSpPr>
          <p:nvPr>
            <p:ph type="sldNum" sz="quarter" idx="12"/>
          </p:nvPr>
        </p:nvSpPr>
        <p:spPr/>
        <p:txBody>
          <a:bodyPr/>
          <a:lstStyle/>
          <a:p>
            <a:fld id="{8C616E8F-BF65-1643-9F00-FF84D0665BC6}" type="slidenum">
              <a:rPr lang="en-US" smtClean="0"/>
              <a:t>18</a:t>
            </a:fld>
            <a:endParaRPr lang="en-US"/>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29E59CCC-C99A-A444-A89E-4BFD496C9EB6}"/>
                  </a:ext>
                </a:extLst>
              </p:cNvPr>
              <p:cNvGraphicFramePr>
                <a:graphicFrameLocks noGrp="1"/>
              </p:cNvGraphicFramePr>
              <p:nvPr>
                <p:extLst>
                  <p:ext uri="{D42A27DB-BD31-4B8C-83A1-F6EECF244321}">
                    <p14:modId xmlns:p14="http://schemas.microsoft.com/office/powerpoint/2010/main" val="2025998134"/>
                  </p:ext>
                </p:extLst>
              </p:nvPr>
            </p:nvGraphicFramePr>
            <p:xfrm>
              <a:off x="6385931" y="1571307"/>
              <a:ext cx="4586868" cy="3715385"/>
            </p:xfrm>
            <a:graphic>
              <a:graphicData uri="http://schemas.openxmlformats.org/drawingml/2006/table">
                <a:tbl>
                  <a:tblPr firstRow="1" bandRow="1">
                    <a:tableStyleId>{2D5ABB26-0587-4C30-8999-92F81FD0307C}</a:tableStyleId>
                  </a:tblPr>
                  <a:tblGrid>
                    <a:gridCol w="764478">
                      <a:extLst>
                        <a:ext uri="{9D8B030D-6E8A-4147-A177-3AD203B41FA5}">
                          <a16:colId xmlns:a16="http://schemas.microsoft.com/office/drawing/2014/main" val="2473765723"/>
                        </a:ext>
                      </a:extLst>
                    </a:gridCol>
                    <a:gridCol w="764478">
                      <a:extLst>
                        <a:ext uri="{9D8B030D-6E8A-4147-A177-3AD203B41FA5}">
                          <a16:colId xmlns:a16="http://schemas.microsoft.com/office/drawing/2014/main" val="672931992"/>
                        </a:ext>
                      </a:extLst>
                    </a:gridCol>
                    <a:gridCol w="764478">
                      <a:extLst>
                        <a:ext uri="{9D8B030D-6E8A-4147-A177-3AD203B41FA5}">
                          <a16:colId xmlns:a16="http://schemas.microsoft.com/office/drawing/2014/main" val="4065767198"/>
                        </a:ext>
                      </a:extLst>
                    </a:gridCol>
                    <a:gridCol w="764478">
                      <a:extLst>
                        <a:ext uri="{9D8B030D-6E8A-4147-A177-3AD203B41FA5}">
                          <a16:colId xmlns:a16="http://schemas.microsoft.com/office/drawing/2014/main" val="3373535880"/>
                        </a:ext>
                      </a:extLst>
                    </a:gridCol>
                    <a:gridCol w="764478">
                      <a:extLst>
                        <a:ext uri="{9D8B030D-6E8A-4147-A177-3AD203B41FA5}">
                          <a16:colId xmlns:a16="http://schemas.microsoft.com/office/drawing/2014/main" val="504601021"/>
                        </a:ext>
                      </a:extLst>
                    </a:gridCol>
                    <a:gridCol w="764478">
                      <a:extLst>
                        <a:ext uri="{9D8B030D-6E8A-4147-A177-3AD203B41FA5}">
                          <a16:colId xmlns:a16="http://schemas.microsoft.com/office/drawing/2014/main" val="3239800016"/>
                        </a:ext>
                      </a:extLst>
                    </a:gridCol>
                  </a:tblGrid>
                  <a:tr h="370840">
                    <a:tc>
                      <a:txBody>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𝑋</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𝑋</m:t>
                                    </m:r>
                                  </m:e>
                                  <m:sub>
                                    <m:r>
                                      <a:rPr lang="en-US" sz="1800" b="0" i="1" smtClean="0">
                                        <a:latin typeface="Cambria Math" panose="02040503050406030204" pitchFamily="18" charset="0"/>
                                      </a:rPr>
                                      <m:t>2</m:t>
                                    </m:r>
                                  </m:sub>
                                  <m:sup>
                                    <m:r>
                                      <a:rPr lang="en-US" sz="1800" b="0" i="1" smtClean="0">
                                        <a:latin typeface="Cambria Math" panose="02040503050406030204" pitchFamily="18" charset="0"/>
                                      </a:rPr>
                                      <m:t>∗</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1</m:t>
                                    </m:r>
                                    <m:r>
                                      <a:rPr lang="en-US" sz="1800" b="0" i="1" smtClean="0">
                                        <a:latin typeface="Cambria Math" panose="02040503050406030204" pitchFamily="18" charset="0"/>
                                      </a:rPr>
                                      <m:t>,</m:t>
                                    </m:r>
                                    <m:r>
                                      <a:rPr lang="en-US" sz="1800" b="0" i="1" smtClean="0">
                                        <a:latin typeface="Cambria Math" panose="02040503050406030204" pitchFamily="18" charset="0"/>
                                      </a:rPr>
                                      <m:t>𝑚𝑖𝑠𝑠</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2</m:t>
                                    </m:r>
                                    <m:r>
                                      <a:rPr lang="en-US" sz="1800" b="0" i="1" smtClean="0">
                                        <a:latin typeface="Cambria Math" panose="02040503050406030204" pitchFamily="18" charset="0"/>
                                      </a:rPr>
                                      <m:t>,</m:t>
                                    </m:r>
                                    <m:r>
                                      <a:rPr lang="en-US" sz="1800" b="0" i="1" smtClean="0">
                                        <a:latin typeface="Cambria Math" panose="02040503050406030204" pitchFamily="18" charset="0"/>
                                      </a:rPr>
                                      <m:t>𝑚𝑖𝑠𝑠</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7565038"/>
                      </a:ext>
                    </a:extLst>
                  </a:tr>
                  <a:tr h="370840">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926731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414057"/>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87765444"/>
                      </a:ext>
                    </a:extLst>
                  </a:tr>
                  <a:tr h="370840">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3706377"/>
                      </a:ext>
                    </a:extLst>
                  </a:tr>
                  <a:tr h="370840">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93653665"/>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4345461"/>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9910270"/>
                      </a:ext>
                    </a:extLst>
                  </a:tr>
                  <a:tr h="370840">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8019951"/>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027478"/>
                      </a:ext>
                    </a:extLst>
                  </a:tr>
                </a:tbl>
              </a:graphicData>
            </a:graphic>
          </p:graphicFrame>
        </mc:Choice>
        <mc:Fallback>
          <p:graphicFrame>
            <p:nvGraphicFramePr>
              <p:cNvPr id="5" name="Table 4">
                <a:extLst>
                  <a:ext uri="{FF2B5EF4-FFF2-40B4-BE49-F238E27FC236}">
                    <a16:creationId xmlns:a16="http://schemas.microsoft.com/office/drawing/2014/main" id="{29E59CCC-C99A-A444-A89E-4BFD496C9EB6}"/>
                  </a:ext>
                </a:extLst>
              </p:cNvPr>
              <p:cNvGraphicFramePr>
                <a:graphicFrameLocks noGrp="1"/>
              </p:cNvGraphicFramePr>
              <p:nvPr>
                <p:extLst>
                  <p:ext uri="{D42A27DB-BD31-4B8C-83A1-F6EECF244321}">
                    <p14:modId xmlns:p14="http://schemas.microsoft.com/office/powerpoint/2010/main" val="2025998134"/>
                  </p:ext>
                </p:extLst>
              </p:nvPr>
            </p:nvGraphicFramePr>
            <p:xfrm>
              <a:off x="6385931" y="1571307"/>
              <a:ext cx="4586868" cy="3715385"/>
            </p:xfrm>
            <a:graphic>
              <a:graphicData uri="http://schemas.openxmlformats.org/drawingml/2006/table">
                <a:tbl>
                  <a:tblPr firstRow="1" bandRow="1">
                    <a:tableStyleId>{2D5ABB26-0587-4C30-8999-92F81FD0307C}</a:tableStyleId>
                  </a:tblPr>
                  <a:tblGrid>
                    <a:gridCol w="764478">
                      <a:extLst>
                        <a:ext uri="{9D8B030D-6E8A-4147-A177-3AD203B41FA5}">
                          <a16:colId xmlns:a16="http://schemas.microsoft.com/office/drawing/2014/main" val="2473765723"/>
                        </a:ext>
                      </a:extLst>
                    </a:gridCol>
                    <a:gridCol w="764478">
                      <a:extLst>
                        <a:ext uri="{9D8B030D-6E8A-4147-A177-3AD203B41FA5}">
                          <a16:colId xmlns:a16="http://schemas.microsoft.com/office/drawing/2014/main" val="672931992"/>
                        </a:ext>
                      </a:extLst>
                    </a:gridCol>
                    <a:gridCol w="764478">
                      <a:extLst>
                        <a:ext uri="{9D8B030D-6E8A-4147-A177-3AD203B41FA5}">
                          <a16:colId xmlns:a16="http://schemas.microsoft.com/office/drawing/2014/main" val="4065767198"/>
                        </a:ext>
                      </a:extLst>
                    </a:gridCol>
                    <a:gridCol w="764478">
                      <a:extLst>
                        <a:ext uri="{9D8B030D-6E8A-4147-A177-3AD203B41FA5}">
                          <a16:colId xmlns:a16="http://schemas.microsoft.com/office/drawing/2014/main" val="3373535880"/>
                        </a:ext>
                      </a:extLst>
                    </a:gridCol>
                    <a:gridCol w="764478">
                      <a:extLst>
                        <a:ext uri="{9D8B030D-6E8A-4147-A177-3AD203B41FA5}">
                          <a16:colId xmlns:a16="http://schemas.microsoft.com/office/drawing/2014/main" val="504601021"/>
                        </a:ext>
                      </a:extLst>
                    </a:gridCol>
                    <a:gridCol w="764478">
                      <a:extLst>
                        <a:ext uri="{9D8B030D-6E8A-4147-A177-3AD203B41FA5}">
                          <a16:colId xmlns:a16="http://schemas.microsoft.com/office/drawing/2014/main" val="3239800016"/>
                        </a:ext>
                      </a:extLst>
                    </a:gridCol>
                  </a:tblGrid>
                  <a:tr h="37782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333" r="-505000"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361" t="-3333" r="-396721"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667" t="-3333" r="-303333"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667" t="-3333" r="-203333"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082" t="-3333" r="-100000"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3333" t="-3333" r="-1667" b="-900000"/>
                          </a:stretch>
                        </a:blipFill>
                      </a:tcPr>
                    </a:tc>
                    <a:extLst>
                      <a:ext uri="{0D108BD9-81ED-4DB2-BD59-A6C34878D82A}">
                        <a16:rowId xmlns:a16="http://schemas.microsoft.com/office/drawing/2014/main" val="757565038"/>
                      </a:ext>
                    </a:extLst>
                  </a:tr>
                  <a:tr h="370840">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926731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414057"/>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87765444"/>
                      </a:ext>
                    </a:extLst>
                  </a:tr>
                  <a:tr h="370840">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3706377"/>
                      </a:ext>
                    </a:extLst>
                  </a:tr>
                  <a:tr h="370840">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93653665"/>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4345461"/>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9910270"/>
                      </a:ext>
                    </a:extLst>
                  </a:tr>
                  <a:tr h="370840">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8019951"/>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027478"/>
                      </a:ext>
                    </a:extLst>
                  </a:tr>
                </a:tbl>
              </a:graphicData>
            </a:graphic>
          </p:graphicFrame>
        </mc:Fallback>
      </mc:AlternateContent>
    </p:spTree>
    <p:extLst>
      <p:ext uri="{BB962C8B-B14F-4D97-AF65-F5344CB8AC3E}">
        <p14:creationId xmlns:p14="http://schemas.microsoft.com/office/powerpoint/2010/main" val="3106297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D593-735B-A042-9C05-2EA342C95437}"/>
              </a:ext>
            </a:extLst>
          </p:cNvPr>
          <p:cNvSpPr>
            <a:spLocks noGrp="1"/>
          </p:cNvSpPr>
          <p:nvPr>
            <p:ph type="title"/>
          </p:nvPr>
        </p:nvSpPr>
        <p:spPr/>
        <p:txBody>
          <a:bodyPr/>
          <a:lstStyle/>
          <a:p>
            <a:r>
              <a:rPr lang="en-US" dirty="0"/>
              <a:t>Why use a Missingness Indicator Variable?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2602E0-3880-0E4C-B285-D0F0703DAF70}"/>
                  </a:ext>
                </a:extLst>
              </p:cNvPr>
              <p:cNvSpPr>
                <a:spLocks noGrp="1"/>
              </p:cNvSpPr>
              <p:nvPr>
                <p:ph idx="1"/>
              </p:nvPr>
            </p:nvSpPr>
            <p:spPr>
              <a:xfrm>
                <a:off x="828908" y="983807"/>
                <a:ext cx="10344614" cy="4687783"/>
              </a:xfrm>
            </p:spPr>
            <p:txBody>
              <a:bodyPr/>
              <a:lstStyle/>
              <a:p>
                <a:r>
                  <a:rPr lang="en-US" sz="2600" dirty="0"/>
                  <a:t>How does this missingness indicator variable improve the model?</a:t>
                </a:r>
              </a:p>
              <a:p>
                <a:endParaRPr lang="en-US" sz="900" dirty="0"/>
              </a:p>
              <a:p>
                <a:r>
                  <a:rPr lang="en-US" sz="2600" dirty="0"/>
                  <a:t>Because the group of individuals with a missing entry may be systematically different than those with that variable measured.  Treating them equivalently could lead to bias in quantifying relationships (the </a:t>
                </a:r>
                <a14:m>
                  <m:oMath xmlns:m="http://schemas.openxmlformats.org/officeDocument/2006/math">
                    <m:r>
                      <a:rPr lang="en-US" sz="2600" b="0" i="1" smtClean="0">
                        <a:latin typeface="Cambria Math" panose="02040503050406030204" pitchFamily="18" charset="0"/>
                      </a:rPr>
                      <m:t>𝛽</m:t>
                    </m:r>
                  </m:oMath>
                </a14:m>
                <a:r>
                  <a:rPr lang="en-US" sz="2600" dirty="0"/>
                  <a:t>’s) and underperform in prediction. </a:t>
                </a:r>
              </a:p>
              <a:p>
                <a:endParaRPr lang="en-US" sz="900" dirty="0"/>
              </a:p>
              <a:p>
                <a:r>
                  <a:rPr lang="en-US" sz="2600" dirty="0"/>
                  <a:t>For example: imagine a survey questions asks whether or not someone has ever recreationally used opioids, and some people chose not to respond.  Does the fact that they did not respond provide extra information?  Should we treat them equivalently as never-users?  </a:t>
                </a:r>
              </a:p>
              <a:p>
                <a:endParaRPr lang="en-US" sz="900" dirty="0"/>
              </a:p>
              <a:p>
                <a:r>
                  <a:rPr lang="en-US" sz="2600" dirty="0"/>
                  <a:t>This approach essentially creates a third group for this predictor: the “did not respond” group.</a:t>
                </a:r>
              </a:p>
            </p:txBody>
          </p:sp>
        </mc:Choice>
        <mc:Fallback>
          <p:sp>
            <p:nvSpPr>
              <p:cNvPr id="3" name="Content Placeholder 2">
                <a:extLst>
                  <a:ext uri="{FF2B5EF4-FFF2-40B4-BE49-F238E27FC236}">
                    <a16:creationId xmlns:a16="http://schemas.microsoft.com/office/drawing/2014/main" id="{D22602E0-3880-0E4C-B285-D0F0703DAF70}"/>
                  </a:ext>
                </a:extLst>
              </p:cNvPr>
              <p:cNvSpPr>
                <a:spLocks noGrp="1" noRot="1" noChangeAspect="1" noMove="1" noResize="1" noEditPoints="1" noAdjustHandles="1" noChangeArrowheads="1" noChangeShapeType="1" noTextEdit="1"/>
              </p:cNvSpPr>
              <p:nvPr>
                <p:ph idx="1"/>
              </p:nvPr>
            </p:nvSpPr>
            <p:spPr>
              <a:xfrm>
                <a:off x="828908" y="983807"/>
                <a:ext cx="10344614" cy="4687783"/>
              </a:xfrm>
              <a:blipFill>
                <a:blip r:embed="rId2"/>
                <a:stretch>
                  <a:fillRect l="-980" t="-1078" r="-1103" b="-134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3148BF-3913-554D-9596-FAEC13A91294}"/>
              </a:ext>
            </a:extLst>
          </p:cNvPr>
          <p:cNvSpPr>
            <a:spLocks noGrp="1"/>
          </p:cNvSpPr>
          <p:nvPr>
            <p:ph type="sldNum" sz="quarter" idx="12"/>
          </p:nvPr>
        </p:nvSpPr>
        <p:spPr/>
        <p:txBody>
          <a:bodyPr/>
          <a:lstStyle/>
          <a:p>
            <a:fld id="{8C616E8F-BF65-1643-9F00-FF84D0665BC6}" type="slidenum">
              <a:rPr lang="en-US" smtClean="0"/>
              <a:t>19</a:t>
            </a:fld>
            <a:endParaRPr lang="en-US"/>
          </a:p>
        </p:txBody>
      </p:sp>
    </p:spTree>
    <p:extLst>
      <p:ext uri="{BB962C8B-B14F-4D97-AF65-F5344CB8AC3E}">
        <p14:creationId xmlns:p14="http://schemas.microsoft.com/office/powerpoint/2010/main" val="1619785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i="1" dirty="0"/>
              <a:t>k</a:t>
            </a:r>
            <a:r>
              <a:rPr lang="en-US" dirty="0"/>
              <a:t>-NN review</a:t>
            </a:r>
          </a:p>
          <a:p>
            <a:pPr marL="457200" indent="-457200">
              <a:lnSpc>
                <a:spcPct val="150000"/>
              </a:lnSpc>
              <a:buFont typeface="Arial" panose="020B0604020202020204" pitchFamily="34" charset="0"/>
              <a:buChar char="•"/>
            </a:pPr>
            <a:r>
              <a:rPr lang="en-US" i="1" dirty="0"/>
              <a:t>k</a:t>
            </a:r>
            <a:r>
              <a:rPr lang="en-US" dirty="0"/>
              <a:t>-NN for Classification</a:t>
            </a:r>
          </a:p>
          <a:p>
            <a:pPr marL="457200" indent="-457200">
              <a:lnSpc>
                <a:spcPct val="150000"/>
              </a:lnSpc>
              <a:buFont typeface="Arial" panose="020B0604020202020204" pitchFamily="34" charset="0"/>
              <a:buChar char="•"/>
            </a:pPr>
            <a:r>
              <a:rPr lang="en-US" dirty="0"/>
              <a:t>Dealing with Missingness</a:t>
            </a:r>
          </a:p>
          <a:p>
            <a:pPr marL="1200120" lvl="1" indent="-457200">
              <a:lnSpc>
                <a:spcPct val="150000"/>
              </a:lnSpc>
              <a:buFont typeface="Arial" panose="020B0604020202020204" pitchFamily="34" charset="0"/>
              <a:buChar char="•"/>
            </a:pPr>
            <a:r>
              <a:rPr lang="en-US" dirty="0"/>
              <a:t>Types of Missingness</a:t>
            </a:r>
          </a:p>
          <a:p>
            <a:pPr marL="1200120" lvl="1" indent="-457200">
              <a:lnSpc>
                <a:spcPct val="150000"/>
              </a:lnSpc>
              <a:buFont typeface="Arial" panose="020B0604020202020204" pitchFamily="34" charset="0"/>
              <a:buChar char="•"/>
            </a:pPr>
            <a:r>
              <a:rPr lang="en-US" dirty="0"/>
              <a:t>Imputation Methods</a:t>
            </a:r>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834098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34530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done cocaine?'.</a:t>
            </a:r>
          </a:p>
          <a:p>
            <a:pPr marL="457200" indent="-457200">
              <a:buFont typeface="Arial" panose="020B0604020202020204" pitchFamily="34" charset="0"/>
              <a:buChar char="•"/>
            </a:pPr>
            <a:r>
              <a:rPr lang="en-US" dirty="0"/>
              <a:t>You decide to start collecting a new variable (like Mac vs. PC)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301560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162912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Completely at Random 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t>Effect if you ignore: there is no effect on inferences (estimates of beta).</a:t>
            </a:r>
          </a:p>
          <a:p>
            <a:pPr marL="457200" indent="-457200">
              <a:buFont typeface="Arial" panose="020B0604020202020204" pitchFamily="34" charset="0"/>
              <a:buChar char="•"/>
            </a:pPr>
            <a:r>
              <a:rPr lang="en-US" dirty="0"/>
              <a:t>How to handle: lots of options, but best to impute (more on next slide).</a:t>
            </a:r>
          </a:p>
        </p:txBody>
      </p:sp>
    </p:spTree>
    <p:extLst>
      <p:ext uri="{BB962C8B-B14F-4D97-AF65-F5344CB8AC3E}">
        <p14:creationId xmlns:p14="http://schemas.microsoft.com/office/powerpoint/2010/main" val="1411655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at random 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t>Effect if you ignore: inferences are biased (estimates of </a:t>
                </a:r>
                <a14:m>
                  <m:oMath xmlns:m="http://schemas.openxmlformats.org/officeDocument/2006/math">
                    <m:r>
                      <a:rPr lang="en-US" i="1">
                        <a:latin typeface="Cambria Math" panose="02040503050406030204" pitchFamily="18" charset="0"/>
                      </a:rPr>
                      <m:t>𝛽</m:t>
                    </m:r>
                  </m:oMath>
                </a14:m>
                <a:r>
                  <a:rPr lang="en-US" dirty="0"/>
                  <a:t>’s) and predictions are usually worsened.</a:t>
                </a:r>
              </a:p>
              <a:p>
                <a:pPr marL="457200" indent="-457200">
                  <a:buFont typeface="Arial" panose="020B0604020202020204" pitchFamily="34" charset="0"/>
                  <a:buChar char="•"/>
                </a:pPr>
                <a:r>
                  <a:rPr lang="en-US" dirty="0"/>
                  <a:t>How to handle: use the information in the other predictors to  build a model and </a:t>
                </a:r>
                <a:r>
                  <a:rPr lang="en-US" b="1" dirty="0"/>
                  <a:t>impute</a:t>
                </a:r>
                <a:r>
                  <a:rPr lang="en-US" dirty="0"/>
                  <a:t> a value for the missing entry.</a:t>
                </a:r>
              </a:p>
              <a:p>
                <a:endParaRPr lang="en-US" sz="900" dirty="0"/>
              </a:p>
              <a:p>
                <a:r>
                  <a:rPr lang="en-US" dirty="0"/>
                  <a:t>Key: we can fix any biases by modeling and imputing the missing values based on what is observed!</a:t>
                </a:r>
              </a:p>
            </p:txBody>
          </p:sp>
        </mc:Choice>
        <mc:Fallback>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63774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Not at Random is the worst case scenario, and impossible to handle properly:</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t>Effect if you ignore: there is no effect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  And incorporating a </a:t>
            </a:r>
            <a:r>
              <a:rPr lang="en-US" b="1" dirty="0"/>
              <a:t>missingness indicator variable </a:t>
            </a:r>
            <a:r>
              <a:rPr lang="en-US" dirty="0"/>
              <a:t>may actually be the best approach (if it is in a predictor).</a:t>
            </a:r>
          </a:p>
        </p:txBody>
      </p:sp>
    </p:spTree>
    <p:extLst>
      <p:ext uri="{BB962C8B-B14F-4D97-AF65-F5344CB8AC3E}">
        <p14:creationId xmlns:p14="http://schemas.microsoft.com/office/powerpoint/2010/main" val="56296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the answer must be no.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282407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201588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408542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07739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b="1" dirty="0"/>
                  <a:t>Impute the mean or median </a:t>
                </a:r>
                <a:r>
                  <a:rPr lang="en-US" sz="2400" dirty="0"/>
                  <a:t>(quantitative) or most common class (categorical) for all missing values in a variable.</a:t>
                </a:r>
              </a:p>
              <a:p>
                <a:pPr marL="514350" indent="-514350">
                  <a:buFont typeface="+mj-lt"/>
                  <a:buAutoNum type="arabicPeriod"/>
                </a:pPr>
                <a:r>
                  <a:rPr lang="en-US" sz="2400" dirty="0"/>
                  <a:t>Create a new variable that is an </a:t>
                </a:r>
                <a:r>
                  <a:rPr lang="en-US" sz="2400" b="1" dirty="0"/>
                  <a:t>indicator of missingness</a:t>
                </a:r>
                <a:r>
                  <a:rPr lang="en-US" sz="2400" dirty="0"/>
                  <a:t>, and include it in any model to predict the response (also plug in zero or the mean in the actual variable).</a:t>
                </a:r>
              </a:p>
              <a:p>
                <a:pPr marL="514350" indent="-514350">
                  <a:buFont typeface="+mj-lt"/>
                  <a:buAutoNum type="arabicPeriod"/>
                </a:pPr>
                <a:r>
                  <a:rPr lang="en-US" sz="2400" b="1" dirty="0"/>
                  <a:t>Hot deck imputation</a:t>
                </a:r>
                <a:r>
                  <a:rPr lang="en-US" sz="2400" dirty="0"/>
                  <a:t>: for each missing entry, randomly select an observed entry in the variable and plug it in.</a:t>
                </a:r>
              </a:p>
              <a:p>
                <a:pPr marL="514350" indent="-514350">
                  <a:buFont typeface="+mj-lt"/>
                  <a:buAutoNum type="arabicPeriod"/>
                </a:pPr>
                <a:r>
                  <a:rPr lang="en-US" sz="2400" b="1" dirty="0"/>
                  <a:t>Model the imputation</a:t>
                </a:r>
                <a:r>
                  <a:rPr lang="en-US" sz="2400" dirty="0"/>
                  <a:t>: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b="1" dirty="0"/>
                  <a:t>Model the imputation with uncertainty</a:t>
                </a:r>
                <a:r>
                  <a:rPr lang="en-US" sz="2400" dirty="0"/>
                  <a:t>: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077398"/>
                <a:ext cx="10327008" cy="5375442"/>
              </a:xfrm>
              <a:blipFill>
                <a:blip r:embed="rId2"/>
                <a:stretch>
                  <a:fillRect l="-860" t="-708" r="-1229" b="-943"/>
                </a:stretch>
              </a:blipFill>
            </p:spPr>
            <p:txBody>
              <a:bodyPr/>
              <a:lstStyle/>
              <a:p>
                <a:r>
                  <a:rPr lang="en-US">
                    <a:noFill/>
                  </a:rPr>
                  <a:t> </a:t>
                </a:r>
              </a:p>
            </p:txBody>
          </p:sp>
        </mc:Fallback>
      </mc:AlternateContent>
    </p:spTree>
    <p:extLst>
      <p:ext uri="{BB962C8B-B14F-4D97-AF65-F5344CB8AC3E}">
        <p14:creationId xmlns:p14="http://schemas.microsoft.com/office/powerpoint/2010/main" val="282021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a:t>
            </a:r>
            <a:r>
              <a:rPr lang="en-US" i="1" dirty="0"/>
              <a:t>k</a:t>
            </a:r>
            <a:r>
              <a:rPr lang="en-US" dirty="0"/>
              <a:t>-NN method for predicting a quantitative response (it was the very first method we introduced). How was </a:t>
            </a:r>
            <a:r>
              <a:rPr lang="en-US" i="1" dirty="0"/>
              <a:t>k</a:t>
            </a:r>
            <a:r>
              <a:rPr lang="en-US" dirty="0"/>
              <a:t>-NN implemented in the Regression setting (quantitative response)? </a:t>
            </a:r>
          </a:p>
          <a:p>
            <a:endParaRPr lang="en-US" sz="1200" dirty="0"/>
          </a:p>
          <a:p>
            <a:r>
              <a:rPr lang="en-US" dirty="0"/>
              <a:t>The approach was simple: to predict an observation’s response, use the </a:t>
            </a:r>
            <a:r>
              <a:rPr lang="en-US" b="1" dirty="0"/>
              <a:t>other </a:t>
            </a:r>
            <a:r>
              <a:rPr lang="en-US" dirty="0"/>
              <a:t>available observations that are most similar to it. </a:t>
            </a:r>
          </a:p>
          <a:p>
            <a:endParaRPr lang="en-US" sz="1200" dirty="0"/>
          </a:p>
          <a:p>
            <a:r>
              <a:rPr lang="en-US" dirty="0"/>
              <a:t>For a specified value of </a:t>
            </a:r>
            <a:r>
              <a:rPr lang="en-US" i="1" dirty="0"/>
              <a:t>k</a:t>
            </a:r>
            <a:r>
              <a:rPr lang="en-US" dirty="0"/>
              <a:t>, each observation’s outcome is predicted to be the </a:t>
            </a:r>
            <a:r>
              <a:rPr lang="en-US" b="1" dirty="0"/>
              <a:t>average</a:t>
            </a:r>
            <a:r>
              <a:rPr lang="en-US" dirty="0"/>
              <a:t> of the </a:t>
            </a:r>
            <a:r>
              <a:rPr lang="en-US" i="1" dirty="0"/>
              <a:t>k</a:t>
            </a:r>
            <a:r>
              <a:rPr lang="en-US" dirty="0"/>
              <a:t>-closest observations as measured by some distance of the predictor(s). </a:t>
            </a:r>
          </a:p>
          <a:p>
            <a:endParaRPr lang="en-US" sz="1200" dirty="0"/>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1110151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57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65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5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72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284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33996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381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90243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305009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flip a ‘biased coin’ (or multi-sided die) 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315460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endParaRPr lang="en-US" dirty="0"/>
              </a:p>
              <a:p>
                <a:r>
                  <a:rPr lang="en-US" dirty="0"/>
                  <a:t>What will the predictions look like if </a:t>
                </a:r>
                <a:r>
                  <a:rPr lang="en-US" i="1" dirty="0"/>
                  <a:t>k</a:t>
                </a:r>
                <a:r>
                  <a:rPr lang="en-US" dirty="0"/>
                  <a:t>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dirty="0"/>
              </a:p>
              <a:p>
                <a:br>
                  <a:rPr lang="en-US" dirty="0"/>
                </a:br>
                <a:r>
                  <a:rPr lang="en-US" dirty="0"/>
                  <a:t>A picture is worth a thousand words...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369"/>
                </a:stretch>
              </a:blipFill>
            </p:spPr>
            <p:txBody>
              <a:bodyPr/>
              <a:lstStyle/>
              <a:p>
                <a:r>
                  <a:rPr lang="en-US">
                    <a:noFill/>
                  </a:rPr>
                  <a:t> </a:t>
                </a:r>
              </a:p>
            </p:txBody>
          </p:sp>
        </mc:Fallback>
      </mc:AlternateContent>
    </p:spTree>
    <p:extLst>
      <p:ext uri="{BB962C8B-B14F-4D97-AF65-F5344CB8AC3E}">
        <p14:creationId xmlns:p14="http://schemas.microsoft.com/office/powerpoint/2010/main" val="406547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multiple entries missing)? How can we handle that? </a:t>
            </a:r>
          </a:p>
          <a:p>
            <a:endParaRPr lang="en-US" sz="900"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sz="900" dirty="0"/>
          </a:p>
          <a:p>
            <a:r>
              <a:rPr lang="en-US" dirty="0"/>
              <a:t>Any issues? Yes, not all of the missing values may be imputed with just one ’run’ through the data set. So you will have to repeat these ’runs’ until you have a completely filled in data set. </a:t>
            </a:r>
            <a:endParaRPr lang="en-US" dirty="0">
              <a:effectLst/>
            </a:endParaRPr>
          </a:p>
        </p:txBody>
      </p:sp>
    </p:spTree>
    <p:extLst>
      <p:ext uri="{BB962C8B-B14F-4D97-AF65-F5344CB8AC3E}">
        <p14:creationId xmlns:p14="http://schemas.microsoft.com/office/powerpoint/2010/main" val="314680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 </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14:m>
                  <m:oMath xmlns:m="http://schemas.openxmlformats.org/officeDocument/2006/math">
                    <m:r>
                      <a:rPr lang="en-US" sz="2400" i="1">
                        <a:latin typeface="Cambria Math" panose="02040503050406030204" pitchFamily="18" charset="0"/>
                      </a:rPr>
                      <m:t>𝛽</m:t>
                    </m:r>
                  </m:oMath>
                </a14:m>
                <a:r>
                  <a:rPr lang="el-GR" sz="2600" dirty="0"/>
                  <a:t>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mc:Choice>
        <mc:Fallback>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983" t="-943"/>
                </a:stretch>
              </a:blipFill>
            </p:spPr>
            <p:txBody>
              <a:bodyPr/>
              <a:lstStyle/>
              <a:p>
                <a:r>
                  <a:rPr lang="en-US">
                    <a:noFill/>
                  </a:rPr>
                  <a:t> </a:t>
                </a:r>
              </a:p>
            </p:txBody>
          </p:sp>
        </mc:Fallback>
      </mc:AlternateContent>
    </p:spTree>
    <p:extLst>
      <p:ext uri="{BB962C8B-B14F-4D97-AF65-F5344CB8AC3E}">
        <p14:creationId xmlns:p14="http://schemas.microsoft.com/office/powerpoint/2010/main" val="2337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4" name="Picture 3">
            <a:extLst>
              <a:ext uri="{FF2B5EF4-FFF2-40B4-BE49-F238E27FC236}">
                <a16:creationId xmlns:a16="http://schemas.microsoft.com/office/drawing/2014/main" id="{2CBE677A-35C2-7049-8B6A-AA64E4266422}"/>
              </a:ext>
            </a:extLst>
          </p:cNvPr>
          <p:cNvPicPr>
            <a:picLocks noChangeAspect="1"/>
          </p:cNvPicPr>
          <p:nvPr/>
        </p:nvPicPr>
        <p:blipFill>
          <a:blip r:embed="rId2"/>
          <a:stretch>
            <a:fillRect/>
          </a:stretch>
        </p:blipFill>
        <p:spPr>
          <a:xfrm>
            <a:off x="2667000" y="1228864"/>
            <a:ext cx="6858000" cy="4572000"/>
          </a:xfrm>
          <a:prstGeom prst="rect">
            <a:avLst/>
          </a:prstGeom>
        </p:spPr>
      </p:pic>
    </p:spTree>
    <p:extLst>
      <p:ext uri="{BB962C8B-B14F-4D97-AF65-F5344CB8AC3E}">
        <p14:creationId xmlns:p14="http://schemas.microsoft.com/office/powerpoint/2010/main" val="331115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779174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endParaRPr lang="en-US" sz="1200" dirty="0"/>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sz="1200" dirty="0"/>
          </a:p>
          <a:p>
            <a:r>
              <a:rPr lang="en-US" dirty="0"/>
              <a:t>How do we classify which category a specific observation should be in based on its nearest neighbors? </a:t>
            </a:r>
          </a:p>
          <a:p>
            <a:endParaRPr lang="en-US" sz="1200" dirty="0"/>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50266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a:t>
                </a:r>
                <a:r>
                  <a:rPr lang="en-US" i="1" dirty="0"/>
                  <a:t>j</a:t>
                </a:r>
                <a:r>
                  <a:rPr lang="en-US" dirty="0"/>
                  <a:t>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xmlns="">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272898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4227-0814-5D40-AAE2-74BC857155D7}"/>
              </a:ext>
            </a:extLst>
          </p:cNvPr>
          <p:cNvSpPr>
            <a:spLocks noGrp="1"/>
          </p:cNvSpPr>
          <p:nvPr>
            <p:ph type="title"/>
          </p:nvPr>
        </p:nvSpPr>
        <p:spPr/>
        <p:txBody>
          <a:bodyPr/>
          <a:lstStyle/>
          <a:p>
            <a:r>
              <a:rPr lang="en-US" dirty="0"/>
              <a:t>Estimated Probabilities in </a:t>
            </a:r>
            <a:r>
              <a:rPr lang="en-US" i="1" dirty="0"/>
              <a:t>k</a:t>
            </a:r>
            <a:r>
              <a:rPr lang="en-US" dirty="0"/>
              <a:t>-NN Classification</a:t>
            </a:r>
          </a:p>
        </p:txBody>
      </p:sp>
      <p:sp>
        <p:nvSpPr>
          <p:cNvPr id="4" name="Slide Number Placeholder 3">
            <a:extLst>
              <a:ext uri="{FF2B5EF4-FFF2-40B4-BE49-F238E27FC236}">
                <a16:creationId xmlns:a16="http://schemas.microsoft.com/office/drawing/2014/main" id="{4B7C6689-1C93-5640-9DB1-BB5AFD64CB34}"/>
              </a:ext>
            </a:extLst>
          </p:cNvPr>
          <p:cNvSpPr>
            <a:spLocks noGrp="1"/>
          </p:cNvSpPr>
          <p:nvPr>
            <p:ph type="sldNum" sz="quarter" idx="12"/>
          </p:nvPr>
        </p:nvSpPr>
        <p:spPr/>
        <p:txBody>
          <a:bodyPr/>
          <a:lstStyle/>
          <a:p>
            <a:fld id="{8C616E8F-BF65-1643-9F00-FF84D0665BC6}" type="slidenum">
              <a:rPr lang="en-US" smtClean="0"/>
              <a:t>9</a:t>
            </a:fld>
            <a:endParaRPr lang="en-US"/>
          </a:p>
        </p:txBody>
      </p:sp>
      <p:pic>
        <p:nvPicPr>
          <p:cNvPr id="5" name="Picture 4">
            <a:extLst>
              <a:ext uri="{FF2B5EF4-FFF2-40B4-BE49-F238E27FC236}">
                <a16:creationId xmlns:a16="http://schemas.microsoft.com/office/drawing/2014/main" id="{27CB1828-177B-8242-A62C-AB13863EA8BF}"/>
              </a:ext>
            </a:extLst>
          </p:cNvPr>
          <p:cNvPicPr>
            <a:picLocks noChangeAspect="1"/>
          </p:cNvPicPr>
          <p:nvPr/>
        </p:nvPicPr>
        <p:blipFill>
          <a:blip r:embed="rId2"/>
          <a:stretch>
            <a:fillRect/>
          </a:stretch>
        </p:blipFill>
        <p:spPr>
          <a:xfrm>
            <a:off x="2953834" y="1356401"/>
            <a:ext cx="6284332" cy="4336189"/>
          </a:xfrm>
          <a:prstGeom prst="rect">
            <a:avLst/>
          </a:prstGeom>
        </p:spPr>
      </p:pic>
    </p:spTree>
    <p:extLst>
      <p:ext uri="{BB962C8B-B14F-4D97-AF65-F5344CB8AC3E}">
        <p14:creationId xmlns:p14="http://schemas.microsoft.com/office/powerpoint/2010/main" val="123060738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7239</TotalTime>
  <Words>2742</Words>
  <Application>Microsoft Macintosh PowerPoint</Application>
  <PresentationFormat>Widescreen</PresentationFormat>
  <Paragraphs>278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Courier New</vt:lpstr>
      <vt:lpstr>Karla</vt:lpstr>
      <vt:lpstr>GEC_template</vt:lpstr>
      <vt:lpstr>Lecture 12:  k-NN Classification and  Dealing with Missingness </vt:lpstr>
      <vt:lpstr>Lecture Outline</vt:lpstr>
      <vt:lpstr>k-Nearest Neighbors  </vt:lpstr>
      <vt:lpstr>Review: Choice of k </vt:lpstr>
      <vt:lpstr>Choice of k matters</vt:lpstr>
      <vt:lpstr>k-NN for Classification</vt:lpstr>
      <vt:lpstr>k-NN for Classification </vt:lpstr>
      <vt:lpstr>k-NN for Classification: formal definition   </vt:lpstr>
      <vt:lpstr>Estimated Probabilities in k-NN Classification</vt:lpstr>
      <vt:lpstr>k-NN for Classification (cont.) </vt:lpstr>
      <vt:lpstr>k-NN with Multiple Predictors </vt:lpstr>
      <vt:lpstr>k-NN with Multiple Predictors (cont.) </vt:lpstr>
      <vt:lpstr>k-NN Classification in Python</vt:lpstr>
      <vt:lpstr>Classification Boundaries in k-NN Classification</vt:lpstr>
      <vt:lpstr>Dealing with Missingness</vt:lpstr>
      <vt:lpstr>What is missing data? k-Nearest Neighbors  </vt:lpstr>
      <vt:lpstr>Naively handling missingness</vt:lpstr>
      <vt:lpstr>Missingness Indicator Variable</vt:lpstr>
      <vt:lpstr>Why use a Missingness Indicator Variable?</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214</cp:revision>
  <cp:lastPrinted>2019-10-16T16:35:07Z</cp:lastPrinted>
  <dcterms:created xsi:type="dcterms:W3CDTF">2018-07-11T02:31:23Z</dcterms:created>
  <dcterms:modified xsi:type="dcterms:W3CDTF">2019-10-16T16:35:10Z</dcterms:modified>
</cp:coreProperties>
</file>